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5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413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4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9239c87c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349239c87c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349239c87c6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9239c87c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49239c87c6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349239c87c6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9239c87c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349239c87c6_0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49239c87c6_0_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9239c87c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49239c87c6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349239c87c6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9239c87c6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49239c87c6_0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349239c87c6_0_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9258fb0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349258fb0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g349258fb0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CD8202-A42B-56AA-0CBC-08C66D310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54552-9D85-DBE0-CFDE-9F2DBCE900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212" y="1214438"/>
            <a:ext cx="642151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Austin Cyr Bold" panose="02020803070702030403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D36E43-E68C-3A7F-7662-DA1C478A48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5212" y="369969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Кто подготовил: Иванов Иван Иванович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ED1403-8BD3-956A-A968-4D703645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legreya Sans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anose="00000500000000000000" pitchFamily="2" charset="0"/>
                <a:ea typeface="+mn-ea"/>
                <a:cs typeface="+mn-cs"/>
              </a:rPr>
              <a:t>01.01.2001</a:t>
            </a:r>
          </a:p>
        </p:txBody>
      </p:sp>
    </p:spTree>
    <p:extLst>
      <p:ext uri="{BB962C8B-B14F-4D97-AF65-F5344CB8AC3E}">
        <p14:creationId xmlns:p14="http://schemas.microsoft.com/office/powerpoint/2010/main" val="272724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156F70-40C5-D74E-202E-323391BB6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Диаграмма 7">
            <a:extLst>
              <a:ext uri="{FF2B5EF4-FFF2-40B4-BE49-F238E27FC236}">
                <a16:creationId xmlns:a16="http://schemas.microsoft.com/office/drawing/2014/main" id="{B8EA8AB5-698B-2126-BCEE-736B554F4EC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047751" y="1030288"/>
            <a:ext cx="5681524" cy="239871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аблица 11">
            <a:extLst>
              <a:ext uri="{FF2B5EF4-FFF2-40B4-BE49-F238E27FC236}">
                <a16:creationId xmlns:a16="http://schemas.microsoft.com/office/drawing/2014/main" id="{44F7D375-D699-ABA7-736F-93A8400CE8A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020763" y="3613150"/>
            <a:ext cx="5691187" cy="26638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12E03F4F-8467-6883-D8C2-1D635A9F84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6673A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6673A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6673A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4320EC83-7759-E10F-9328-7C2C8EE366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6673A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6673A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6673A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  <p:sp>
        <p:nvSpPr>
          <p:cNvPr id="4" name="Рисунок 19">
            <a:extLst>
              <a:ext uri="{FF2B5EF4-FFF2-40B4-BE49-F238E27FC236}">
                <a16:creationId xmlns:a16="http://schemas.microsoft.com/office/drawing/2014/main" id="{EED8D18A-95DE-7202-E3B3-57D6FEE117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382" y="1030288"/>
            <a:ext cx="1054031" cy="101405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Рисунок 19">
            <a:extLst>
              <a:ext uri="{FF2B5EF4-FFF2-40B4-BE49-F238E27FC236}">
                <a16:creationId xmlns:a16="http://schemas.microsoft.com/office/drawing/2014/main" id="{1F1BE362-80BA-F845-1DC2-9644FA20A9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1876" y="1030288"/>
            <a:ext cx="1054031" cy="1014051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19">
            <a:extLst>
              <a:ext uri="{FF2B5EF4-FFF2-40B4-BE49-F238E27FC236}">
                <a16:creationId xmlns:a16="http://schemas.microsoft.com/office/drawing/2014/main" id="{A073DEEF-B43F-F08B-3474-14BFFF3DFE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48382" y="2126349"/>
            <a:ext cx="2628546" cy="1014051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Рисунок 19">
            <a:extLst>
              <a:ext uri="{FF2B5EF4-FFF2-40B4-BE49-F238E27FC236}">
                <a16:creationId xmlns:a16="http://schemas.microsoft.com/office/drawing/2014/main" id="{A1164654-A33D-60F6-FC64-E1F462691D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48382" y="3222410"/>
            <a:ext cx="2915575" cy="1014051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1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>
            <a:extLst>
              <a:ext uri="{FF2B5EF4-FFF2-40B4-BE49-F238E27FC236}">
                <a16:creationId xmlns:a16="http://schemas.microsoft.com/office/drawing/2014/main" id="{C68122A9-6307-F14C-9CCB-808137FF20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E478A-C729-3768-CB62-C33E6855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259B5-9491-BE25-DBDC-71E687F303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723EC87-E4B3-98D9-E7F2-3EB2D47791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88737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C65D1B9-28D1-F608-C62C-7FBED326EA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88324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22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054EE6-53ED-758D-4AB9-225E38705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F2EA1-931E-E03D-0270-32650E01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61C91DC-3734-3D1F-FC89-E0108D4AAC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2B23A91-C0B1-7936-1967-6F4AAC0050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88737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B3D6313-756E-4A3C-0921-FA3D9E4681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88324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65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1" y="1"/>
            <a:ext cx="7339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Custom Layout">
  <p:cSld name="10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6373525" y="679595"/>
            <a:ext cx="5028900" cy="5028900"/>
          </a:xfrm>
          <a:prstGeom prst="roundRect">
            <a:avLst>
              <a:gd name="adj" fmla="val 3227"/>
            </a:avLst>
          </a:prstGeom>
          <a:noFill/>
          <a:ln>
            <a:noFill/>
          </a:ln>
        </p:spPr>
      </p:sp>
      <p:sp>
        <p:nvSpPr>
          <p:cNvPr id="26" name="Google Shape;26;p4"/>
          <p:cNvSpPr>
            <a:spLocks noGrp="1"/>
          </p:cNvSpPr>
          <p:nvPr>
            <p:ph type="pic" idx="3"/>
          </p:nvPr>
        </p:nvSpPr>
        <p:spPr>
          <a:xfrm>
            <a:off x="9212840" y="3622963"/>
            <a:ext cx="2833800" cy="2833800"/>
          </a:xfrm>
          <a:prstGeom prst="roundRect">
            <a:avLst>
              <a:gd name="adj" fmla="val 614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602342" y="698361"/>
            <a:ext cx="5646000" cy="5461200"/>
          </a:xfrm>
          <a:prstGeom prst="roundRect">
            <a:avLst>
              <a:gd name="adj" fmla="val 8694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slide">
  <p:cSld name="TITLE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926511" y="6578600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">
  <p:cSld name="CUST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45567" y="536700"/>
            <a:ext cx="11008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C5632A-DC81-7C9B-A323-A8ADCBB16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52DE7-A7CE-6F90-75C9-22AACD42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6673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24B27-D146-D914-1FDA-165514DB8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86673A"/>
                </a:solidFill>
              </a:defRPr>
            </a:lvl1pPr>
            <a:lvl2pPr>
              <a:defRPr>
                <a:solidFill>
                  <a:srgbClr val="86673A"/>
                </a:solidFill>
              </a:defRPr>
            </a:lvl2pPr>
            <a:lvl3pPr>
              <a:defRPr>
                <a:solidFill>
                  <a:srgbClr val="86673A"/>
                </a:solidFill>
              </a:defRPr>
            </a:lvl3pPr>
            <a:lvl4pPr>
              <a:defRPr>
                <a:solidFill>
                  <a:srgbClr val="86673A"/>
                </a:solidFill>
              </a:defRPr>
            </a:lvl4pPr>
            <a:lvl5pPr>
              <a:defRPr>
                <a:solidFill>
                  <a:srgbClr val="86673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9A93CDC-5F6C-3FCB-11EA-B4D945155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6673A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6673A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E3CBD47-D445-0D63-CBA0-086E0A89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9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4DD08B-BA5B-9802-D92E-E7A023045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8E29-B025-C8AA-CD49-FADEBA47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41" y="16033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C257AB-52A2-E1AC-098A-60FB8CE5A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541" y="455930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667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765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C500D-50FD-92A0-2091-DD003989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8842C6-E3EF-6531-0505-7C793CE99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284CF5-62CF-54BC-043B-91671DF81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AE3605-72F7-1D8A-3326-9E460795F9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ru-RU" dirty="0"/>
              <a:t> 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B7085B08-D509-44A7-51C1-A20964E99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612" y="2505075"/>
            <a:ext cx="5157787" cy="3516899"/>
          </a:xfrm>
        </p:spPr>
        <p:txBody>
          <a:bodyPr/>
          <a:lstStyle>
            <a:lvl1pPr marL="457200" indent="-4572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1pPr>
            <a:lvl2pPr marL="800100" indent="-3429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2pPr>
            <a:lvl3pPr marL="1257300" indent="-3429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3pPr>
            <a:lvl4pPr marL="1657350" indent="-28575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4pPr>
            <a:lvl5pPr marL="2114550" indent="-28575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65D431B-DD0C-BF6D-14B4-77251757E4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41D13684-A38E-AA79-231A-B38DC93729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9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11805-04DE-3016-4E7B-7721E34F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09A1AA-456C-4F99-72EC-9EF81855B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BEFEDE4-EE64-A2E5-BF42-D9D00DD468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7AB6727-ED8D-4A15-39E0-D97CA4CEFA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5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38953-2FA8-D98F-CCCA-C91EFDA7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29748E3-210C-F6AB-3314-58933CD71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03" y="1917576"/>
            <a:ext cx="3296887" cy="417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C85E639-953C-A1FF-CB0B-F086E3AE24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31565" y="1917576"/>
            <a:ext cx="3296887" cy="417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B0606F4-452F-7491-E459-7768EA2429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22810" y="1910949"/>
            <a:ext cx="3296887" cy="417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2E101AC-4A0A-2B85-7211-A5EC1636CA0B}"/>
              </a:ext>
            </a:extLst>
          </p:cNvPr>
          <p:cNvCxnSpPr>
            <a:cxnSpLocks/>
          </p:cNvCxnSpPr>
          <p:nvPr userDrawn="1"/>
        </p:nvCxnSpPr>
        <p:spPr>
          <a:xfrm>
            <a:off x="4256758" y="2008971"/>
            <a:ext cx="0" cy="3974567"/>
          </a:xfrm>
          <a:prstGeom prst="line">
            <a:avLst/>
          </a:prstGeom>
          <a:ln>
            <a:solidFill>
              <a:srgbClr val="278E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5EE4797-FAB1-86A4-4711-CAEDE169CC5D}"/>
              </a:ext>
            </a:extLst>
          </p:cNvPr>
          <p:cNvCxnSpPr>
            <a:cxnSpLocks/>
          </p:cNvCxnSpPr>
          <p:nvPr userDrawn="1"/>
        </p:nvCxnSpPr>
        <p:spPr>
          <a:xfrm>
            <a:off x="7935241" y="2002344"/>
            <a:ext cx="0" cy="3974567"/>
          </a:xfrm>
          <a:prstGeom prst="line">
            <a:avLst/>
          </a:prstGeom>
          <a:ln>
            <a:solidFill>
              <a:srgbClr val="278E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8DE74F29-E090-DAAA-A884-F87E37DB47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CB44F4EA-7395-C6C3-4BCE-1DC65356A8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27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8DDEA-CA0D-4B7A-B1C8-DF84C0E1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2796EBF-C72F-0B89-C955-C89FD3EA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264"/>
            <a:ext cx="4225771" cy="1839357"/>
          </a:xfrm>
          <a:prstGeom prst="roundRect">
            <a:avLst/>
          </a:prstGeom>
          <a:solidFill>
            <a:srgbClr val="278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6E20D7D-8328-0B21-EDC9-7DB8BD9477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28029" y="1889263"/>
            <a:ext cx="4225771" cy="183935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AB641F7-D213-CD91-6A6F-E37048F4FFD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83114" y="3994952"/>
            <a:ext cx="4225771" cy="16065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4328F16-B36B-04D1-C0A5-F4565EBB9A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CDD1AC9-5F76-E6A9-E5EA-2DCF7EFEE5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14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33196-0F17-716D-9E80-E801F772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3A7D9-A0DF-DC53-CB5D-4692C672E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93189"/>
            <a:ext cx="10515600" cy="1031489"/>
          </a:xfrm>
          <a:prstGeom prst="roundRect">
            <a:avLst/>
          </a:prstGeom>
          <a:solidFill>
            <a:srgbClr val="278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3D7CDE6-6886-699B-6F66-42B4B575BB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913255"/>
            <a:ext cx="10515600" cy="10314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240C7BA-FA81-AB1A-866A-B505D5648FE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4033321"/>
            <a:ext cx="10515600" cy="103148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0C6D8A6-F932-353D-771C-D24C0928D49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5153387"/>
            <a:ext cx="10515600" cy="1031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7690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55AC7-F4D7-3500-C89B-C62948E4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CBFAAD-2FCA-2BFE-B333-256DC5716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86B71FE9-BFBE-2662-8C5A-5B41BC435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90604" y="457200"/>
            <a:ext cx="4120610" cy="2878153"/>
          </a:xfrm>
          <a:prstGeom prst="roundRect">
            <a:avLst>
              <a:gd name="adj" fmla="val 108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ACE1323-4C18-7743-12FF-AF7F8BDF07D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090604" y="3429001"/>
            <a:ext cx="1807346" cy="1524740"/>
          </a:xfrm>
          <a:prstGeom prst="roundRect">
            <a:avLst>
              <a:gd name="adj" fmla="val 207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1C4F8169-4226-51B2-47FE-092D033059F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054048" y="3429001"/>
            <a:ext cx="2157165" cy="1524740"/>
          </a:xfrm>
          <a:prstGeom prst="roundRect">
            <a:avLst>
              <a:gd name="adj" fmla="val 18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BCBD97AC-07E2-99BF-A973-A2DCFDBF135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367311" y="457200"/>
            <a:ext cx="1787425" cy="5872580"/>
          </a:xfrm>
          <a:prstGeom prst="roundRect">
            <a:avLst>
              <a:gd name="adj" fmla="val 177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68AA2CC-1571-0E41-E423-B572C66842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C0D9BCF-F711-D689-11EC-BE4A29FCA0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91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4DFEFC-A7A4-AF58-3031-89434FCD850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980A5-999A-092A-BA08-ED4AC8A4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3D6858-C9F2-2522-7757-AA34C1C10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BDEBA3A-2041-5DF7-00D8-30E0A05CD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35654C-B0B4-1D18-4A31-D575F4812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0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78E80"/>
          </a:solidFill>
          <a:latin typeface="Austin Cyr Bold" panose="02020803070702030403" pitchFamily="18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45567" y="536700"/>
            <a:ext cx="11008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t" anchorCtr="0">
            <a:norm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"/>
              <a:buChar char="•"/>
              <a:defRPr sz="3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5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1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2024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"/>
          <p:cNvSpPr txBox="1">
            <a:spLocks noGrp="1"/>
          </p:cNvSpPr>
          <p:nvPr>
            <p:ph type="ctrTitle"/>
          </p:nvPr>
        </p:nvSpPr>
        <p:spPr>
          <a:xfrm>
            <a:off x="565212" y="1214438"/>
            <a:ext cx="68202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/>
              <a:t>«Нанокомпозитный медицинский гель для ускоренного заживления ран»</a:t>
            </a:r>
            <a:endParaRPr/>
          </a:p>
        </p:txBody>
      </p:sp>
      <p:sp>
        <p:nvSpPr>
          <p:cNvPr id="736" name="Google Shape;736;p1"/>
          <p:cNvSpPr txBox="1">
            <a:spLocks noGrp="1"/>
          </p:cNvSpPr>
          <p:nvPr>
            <p:ph type="subTitle" idx="1"/>
          </p:nvPr>
        </p:nvSpPr>
        <p:spPr>
          <a:xfrm>
            <a:off x="565212" y="369969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ru-RU">
                <a:solidFill>
                  <a:schemeClr val="dk1"/>
                </a:solidFill>
              </a:rPr>
              <a:t>Нанокомпозитный медицинский гель для ускоренного заживления ран с синергетическим антибактериальным действием на основе ZnO/Ag наночастиц и наноалмазов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"/>
          <p:cNvSpPr/>
          <p:nvPr/>
        </p:nvSpPr>
        <p:spPr>
          <a:xfrm>
            <a:off x="0" y="0"/>
            <a:ext cx="4683900" cy="9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21"/>
          <p:cNvGrpSpPr/>
          <p:nvPr/>
        </p:nvGrpSpPr>
        <p:grpSpPr>
          <a:xfrm rot="5400000">
            <a:off x="11112573" y="150149"/>
            <a:ext cx="553723" cy="1197835"/>
            <a:chOff x="5936974" y="1934817"/>
            <a:chExt cx="796036" cy="1722017"/>
          </a:xfrm>
        </p:grpSpPr>
        <p:grpSp>
          <p:nvGrpSpPr>
            <p:cNvPr id="377" name="Google Shape;377;p21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78" name="Google Shape;378;p21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1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85" name="Google Shape;385;p21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1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21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1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21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21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92" name="Google Shape;392;p21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1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1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1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1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1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8" name="Google Shape;398;p21"/>
          <p:cNvSpPr txBox="1"/>
          <p:nvPr/>
        </p:nvSpPr>
        <p:spPr>
          <a:xfrm>
            <a:off x="5061175" y="472200"/>
            <a:ext cx="190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РЕСУРСЫ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432675" y="1527225"/>
            <a:ext cx="26772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Материально-технические ресурсы</a:t>
            </a: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401" name="Google Shape;401;p21"/>
          <p:cNvGrpSpPr/>
          <p:nvPr/>
        </p:nvGrpSpPr>
        <p:grpSpPr>
          <a:xfrm rot="5400000">
            <a:off x="550112" y="-140985"/>
            <a:ext cx="553723" cy="1197835"/>
            <a:chOff x="5936974" y="1934817"/>
            <a:chExt cx="796036" cy="1722017"/>
          </a:xfrm>
        </p:grpSpPr>
        <p:grpSp>
          <p:nvGrpSpPr>
            <p:cNvPr id="402" name="Google Shape;402;p21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403" name="Google Shape;403;p21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1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1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1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1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1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21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410" name="Google Shape;410;p21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21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21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1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1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1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21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417" name="Google Shape;417;p21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21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21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1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1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1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3" name="Google Shape;423;p21"/>
          <p:cNvSpPr/>
          <p:nvPr/>
        </p:nvSpPr>
        <p:spPr>
          <a:xfrm>
            <a:off x="4805100" y="1547325"/>
            <a:ext cx="2581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Финансовые ресурсы</a:t>
            </a: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4" name="Google Shape;424;p21"/>
          <p:cNvSpPr/>
          <p:nvPr/>
        </p:nvSpPr>
        <p:spPr>
          <a:xfrm>
            <a:off x="8950425" y="1547313"/>
            <a:ext cx="2581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Человеческие ресурсы </a:t>
            </a: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5" name="Google Shape;425;p21"/>
          <p:cNvSpPr/>
          <p:nvPr/>
        </p:nvSpPr>
        <p:spPr>
          <a:xfrm>
            <a:off x="228056" y="2390625"/>
            <a:ext cx="2772300" cy="4156800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4683925" y="2330350"/>
            <a:ext cx="2772300" cy="4217100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1"/>
          <p:cNvSpPr/>
          <p:nvPr/>
        </p:nvSpPr>
        <p:spPr>
          <a:xfrm>
            <a:off x="8855175" y="2330325"/>
            <a:ext cx="2772300" cy="4217100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Технолог-производственник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исследователь (ветеринар/медик)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480375" y="2482950"/>
            <a:ext cx="25818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base"/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ресурсы: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нанотехнологий (реакторы, УЗ-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диспергатор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гомогенизатор)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Стерильное производство (ламинарные шкафы, автоклав)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Аналитическое оборудование (DLS,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-метр, вискозиметр)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9" name="Google Shape;429;p21"/>
          <p:cNvSpPr/>
          <p:nvPr/>
        </p:nvSpPr>
        <p:spPr>
          <a:xfrm>
            <a:off x="4779175" y="2482950"/>
            <a:ext cx="25818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base"/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ресурсы (необходимые):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Доклинические исследования: 3–5 млн руб.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медицинского изделия: 2–3 млн руб.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Масштабирование производства: 10–15 млн руб.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 на выход на рынок: 15–23 млн руб.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8950425" y="2482950"/>
            <a:ext cx="25818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"/>
          <p:cNvSpPr/>
          <p:nvPr/>
        </p:nvSpPr>
        <p:spPr>
          <a:xfrm>
            <a:off x="-20703" y="3983089"/>
            <a:ext cx="12233400" cy="287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288" y="1146875"/>
            <a:ext cx="8291700" cy="3828000"/>
          </a:xfrm>
          <a:prstGeom prst="roundRect">
            <a:avLst>
              <a:gd name="adj" fmla="val 9705"/>
            </a:avLst>
          </a:prstGeom>
          <a:noFill/>
          <a:ln>
            <a:noFill/>
          </a:ln>
        </p:spPr>
      </p:pic>
      <p:sp>
        <p:nvSpPr>
          <p:cNvPr id="438" name="Google Shape;438;p22"/>
          <p:cNvSpPr/>
          <p:nvPr/>
        </p:nvSpPr>
        <p:spPr>
          <a:xfrm>
            <a:off x="6424419" y="4549617"/>
            <a:ext cx="3619500" cy="1569300"/>
          </a:xfrm>
          <a:prstGeom prst="roundRect">
            <a:avLst>
              <a:gd name="adj" fmla="val 11843"/>
            </a:avLst>
          </a:prstGeom>
          <a:solidFill>
            <a:schemeClr val="lt1"/>
          </a:solidFill>
          <a:ln>
            <a:noFill/>
          </a:ln>
          <a:effectLst>
            <a:outerShdw blurRad="1079500" dist="1143000" dir="2700000" sx="80000" sy="80000" algn="tl" rotWithShape="0">
              <a:schemeClr val="dk1">
                <a:alpha val="941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2"/>
          <p:cNvSpPr/>
          <p:nvPr/>
        </p:nvSpPr>
        <p:spPr>
          <a:xfrm>
            <a:off x="2240279" y="4549617"/>
            <a:ext cx="3619500" cy="1569300"/>
          </a:xfrm>
          <a:prstGeom prst="roundRect">
            <a:avLst>
              <a:gd name="adj" fmla="val 11843"/>
            </a:avLst>
          </a:prstGeom>
          <a:solidFill>
            <a:schemeClr val="lt1"/>
          </a:solidFill>
          <a:ln>
            <a:noFill/>
          </a:ln>
          <a:effectLst>
            <a:outerShdw blurRad="1079500" dist="1143000" dir="2700000" sx="80000" sy="80000" algn="tl" rotWithShape="0">
              <a:schemeClr val="dk1">
                <a:alpha val="941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2"/>
          <p:cNvSpPr txBox="1"/>
          <p:nvPr/>
        </p:nvSpPr>
        <p:spPr>
          <a:xfrm>
            <a:off x="3992244" y="397159"/>
            <a:ext cx="406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КОНТАКТЫ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3023568" y="4674934"/>
            <a:ext cx="24417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Байчоров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Магомед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Исламович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42" name="Google Shape;442;p22"/>
          <p:cNvGrpSpPr/>
          <p:nvPr/>
        </p:nvGrpSpPr>
        <p:grpSpPr>
          <a:xfrm>
            <a:off x="2666537" y="4675048"/>
            <a:ext cx="250518" cy="336510"/>
            <a:chOff x="5800725" y="3785989"/>
            <a:chExt cx="277644" cy="354594"/>
          </a:xfrm>
        </p:grpSpPr>
        <p:sp>
          <p:nvSpPr>
            <p:cNvPr id="443" name="Google Shape;443;p22"/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22"/>
          <p:cNvSpPr txBox="1"/>
          <p:nvPr/>
        </p:nvSpPr>
        <p:spPr>
          <a:xfrm>
            <a:off x="3023568" y="5160726"/>
            <a:ext cx="24417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+7-928-810-74-69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1" name="Google Shape;451;p22"/>
          <p:cNvGrpSpPr/>
          <p:nvPr/>
        </p:nvGrpSpPr>
        <p:grpSpPr>
          <a:xfrm>
            <a:off x="2672539" y="5593515"/>
            <a:ext cx="291368" cy="330134"/>
            <a:chOff x="6896644" y="3216007"/>
            <a:chExt cx="322917" cy="347876"/>
          </a:xfrm>
        </p:grpSpPr>
        <p:sp>
          <p:nvSpPr>
            <p:cNvPr id="452" name="Google Shape;452;p22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22"/>
          <p:cNvSpPr/>
          <p:nvPr/>
        </p:nvSpPr>
        <p:spPr>
          <a:xfrm>
            <a:off x="2666743" y="5177640"/>
            <a:ext cx="291711" cy="304424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094B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2"/>
          <p:cNvSpPr txBox="1"/>
          <p:nvPr/>
        </p:nvSpPr>
        <p:spPr>
          <a:xfrm>
            <a:off x="3052231" y="5593357"/>
            <a:ext cx="2172657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magbaichorov@mail.ru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p22"/>
          <p:cNvSpPr txBox="1"/>
          <p:nvPr/>
        </p:nvSpPr>
        <p:spPr>
          <a:xfrm>
            <a:off x="7200625" y="4674901"/>
            <a:ext cx="23778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Команда проекта: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Компанцев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Д.В.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Тарасов А.С.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Байчоров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М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Чахирова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А.А.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62" name="Google Shape;462;p22"/>
          <p:cNvCxnSpPr/>
          <p:nvPr/>
        </p:nvCxnSpPr>
        <p:spPr>
          <a:xfrm>
            <a:off x="4701543" y="921454"/>
            <a:ext cx="2787900" cy="0"/>
          </a:xfrm>
          <a:prstGeom prst="straightConnector1">
            <a:avLst/>
          </a:prstGeom>
          <a:noFill/>
          <a:ln w="9525" cap="flat" cmpd="sng">
            <a:solidFill>
              <a:srgbClr val="0460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3" name="Google Shape;463;p22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4" name="Google Shape;464;p22"/>
          <p:cNvGrpSpPr/>
          <p:nvPr/>
        </p:nvGrpSpPr>
        <p:grpSpPr>
          <a:xfrm>
            <a:off x="6767787" y="4675048"/>
            <a:ext cx="250518" cy="336510"/>
            <a:chOff x="5800725" y="3785989"/>
            <a:chExt cx="277644" cy="354594"/>
          </a:xfrm>
        </p:grpSpPr>
        <p:sp>
          <p:nvSpPr>
            <p:cNvPr id="465" name="Google Shape;465;p22"/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"/>
          <p:cNvSpPr txBox="1"/>
          <p:nvPr/>
        </p:nvSpPr>
        <p:spPr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АКТУАЛЬНОСТЬ 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39" name="Google Shape;739;p2"/>
          <p:cNvSpPr/>
          <p:nvPr/>
        </p:nvSpPr>
        <p:spPr>
          <a:xfrm>
            <a:off x="844125" y="2227800"/>
            <a:ext cx="6864000" cy="3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Растущая бремя хронических ран: более 6,5 млн пациентов страдают хроническими ранами глобально, включая диабетические стопные язвы, венозные трофические язвы и пролежни. ​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Резистентность к антибиотикам: до 70% хронических ран инфицированы, при этом частота госпитальных инфекций с участием MRSA и других резистентных штаммов растёт.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Недостаточная эффективность существующих препаратов: традиционные серебросодержащие мази (аргосульфан, левомеколь) обладают ограниченным проникновением и быстрым вымыванием из раны. ​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Дефицит отечественных нанопрепаратов: рынок наносеребряных повязок ($127 млн к 2032 г.) доминируют зарубежные производители (3M, Smith &amp; Nephew, Molnlycke).​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40" name="Google Shape;740;p2"/>
          <p:cNvGrpSpPr/>
          <p:nvPr/>
        </p:nvGrpSpPr>
        <p:grpSpPr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741" name="Google Shape;741;p2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742" name="Google Shape;742;p2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2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2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2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2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2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8" name="Google Shape;748;p2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749" name="Google Shape;749;p2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2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2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2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756" name="Google Shape;756;p2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2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2" name="Google Shape;762;p2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"/>
          <p:cNvSpPr/>
          <p:nvPr/>
        </p:nvSpPr>
        <p:spPr>
          <a:xfrm>
            <a:off x="844125" y="1278300"/>
            <a:ext cx="2772600" cy="595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19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"/>
          <p:cNvSpPr/>
          <p:nvPr/>
        </p:nvSpPr>
        <p:spPr>
          <a:xfrm>
            <a:off x="1288725" y="1312475"/>
            <a:ext cx="188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900" b="0" i="0" u="none" strike="noStrike" cap="none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Проблема</a:t>
            </a:r>
            <a:endParaRPr sz="1100" b="0" i="0" u="none" strike="noStrike" cap="none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765" name="Google Shape;765;p2"/>
          <p:cNvSpPr/>
          <p:nvPr/>
        </p:nvSpPr>
        <p:spPr>
          <a:xfrm>
            <a:off x="9508925" y="4186925"/>
            <a:ext cx="1353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6" name="Google Shape;766;p2"/>
          <p:cNvSpPr/>
          <p:nvPr/>
        </p:nvSpPr>
        <p:spPr>
          <a:xfrm>
            <a:off x="9508926" y="4486947"/>
            <a:ext cx="1353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7" name="Google Shape;767;p2"/>
          <p:cNvSpPr/>
          <p:nvPr/>
        </p:nvSpPr>
        <p:spPr>
          <a:xfrm>
            <a:off x="9508926" y="2344400"/>
            <a:ext cx="1353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8" name="Google Shape;768;p2"/>
          <p:cNvSpPr/>
          <p:nvPr/>
        </p:nvSpPr>
        <p:spPr>
          <a:xfrm>
            <a:off x="9508926" y="2643510"/>
            <a:ext cx="1353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9" name="Google Shape;769;p2"/>
          <p:cNvSpPr/>
          <p:nvPr/>
        </p:nvSpPr>
        <p:spPr>
          <a:xfrm>
            <a:off x="8799125" y="5891325"/>
            <a:ext cx="27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"/>
          <p:cNvSpPr txBox="1"/>
          <p:nvPr/>
        </p:nvSpPr>
        <p:spPr>
          <a:xfrm>
            <a:off x="785600" y="397150"/>
            <a:ext cx="50334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АКТУАЛЬНОСТЬ — ПОЧЕМУ ЭТО ВАЖНО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72" name="Google Shape;772;p3"/>
          <p:cNvSpPr/>
          <p:nvPr/>
        </p:nvSpPr>
        <p:spPr>
          <a:xfrm>
            <a:off x="844125" y="1931150"/>
            <a:ext cx="6864000" cy="386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Почему проект актуален: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Рынок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нанопрепаратов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растёт: рынок наночастиц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ZnO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424,9 млн (2024) →835,8 млн (2034), CAGR 7% ​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Рынок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наносеребряных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повязок: 107 млн (2025) →127 млн (2032) ​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Россия занимает 19,7% рынка Восточной Европы по передовым средствам ухода за ранами (2025) ​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Импортозамещение: в условиях санкций критично развитие отечественных медицинских изделий с нанотехнологиями.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Польза для общества: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Сокращение сроков заживления ран на 30–40%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Снижение частоты инфицирования и ампутаций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Доступность передовой терапии в российских клиниках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Новизна исследования: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Первый отечественный гель с тройной нанокомпозитной системой (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ZnO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Ag +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наноалмазы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в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акрилатной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матрице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Синергетический эффект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ZnO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/Ag усиливает антибактериальную активность в 2–3 раза по сравнению с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монокомпонентными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препаратами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Наноалмазы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 носители активных веществ — новый механизм доставки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73" name="Google Shape;773;p3"/>
          <p:cNvGrpSpPr/>
          <p:nvPr/>
        </p:nvGrpSpPr>
        <p:grpSpPr>
          <a:xfrm rot="-5400000">
            <a:off x="10669697" y="38933"/>
            <a:ext cx="553723" cy="1197835"/>
            <a:chOff x="5936974" y="1934817"/>
            <a:chExt cx="796036" cy="1722017"/>
          </a:xfrm>
        </p:grpSpPr>
        <p:grpSp>
          <p:nvGrpSpPr>
            <p:cNvPr id="774" name="Google Shape;774;p3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775" name="Google Shape;775;p3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3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3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3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3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1" name="Google Shape;781;p3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782" name="Google Shape;782;p3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3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3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3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3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3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8" name="Google Shape;788;p3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789" name="Google Shape;789;p3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3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3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3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3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3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95" name="Google Shape;795;p3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3"/>
          <p:cNvSpPr/>
          <p:nvPr/>
        </p:nvSpPr>
        <p:spPr>
          <a:xfrm>
            <a:off x="844125" y="1278300"/>
            <a:ext cx="3267300" cy="595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19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3"/>
          <p:cNvSpPr/>
          <p:nvPr/>
        </p:nvSpPr>
        <p:spPr>
          <a:xfrm>
            <a:off x="1288725" y="1312475"/>
            <a:ext cx="232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900" b="0" i="0" u="none" strike="noStrike" cap="none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Актуальность</a:t>
            </a:r>
            <a:endParaRPr sz="1100" b="0" i="0" u="none" strike="noStrike" cap="none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798" name="Google Shape;798;p3"/>
          <p:cNvSpPr/>
          <p:nvPr/>
        </p:nvSpPr>
        <p:spPr>
          <a:xfrm>
            <a:off x="8529288" y="4867750"/>
            <a:ext cx="27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"/>
          <p:cNvSpPr txBox="1"/>
          <p:nvPr/>
        </p:nvSpPr>
        <p:spPr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ЦЕЛЕВАЯ АУДИТОРИЯ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01" name="Google Shape;801;p4"/>
          <p:cNvSpPr/>
          <p:nvPr/>
        </p:nvSpPr>
        <p:spPr>
          <a:xfrm>
            <a:off x="844125" y="1913750"/>
            <a:ext cx="107013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Демографические признаки:</a:t>
            </a:r>
            <a:endParaRPr sz="12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Возраст: 35–75 лет (хронические раны), 18–65 лет (постоперационные/косметологические)</a:t>
            </a:r>
            <a:endParaRPr sz="12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Пол: без ограничений</a:t>
            </a:r>
            <a:endParaRPr sz="12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География: Россия, страны СНГ, Восточная Европа</a:t>
            </a:r>
            <a:endParaRPr sz="12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802" name="Google Shape;802;p4"/>
          <p:cNvGrpSpPr/>
          <p:nvPr/>
        </p:nvGrpSpPr>
        <p:grpSpPr>
          <a:xfrm rot="-5400000">
            <a:off x="10669697" y="38933"/>
            <a:ext cx="553723" cy="1197835"/>
            <a:chOff x="5936974" y="1934817"/>
            <a:chExt cx="796036" cy="1722017"/>
          </a:xfrm>
        </p:grpSpPr>
        <p:grpSp>
          <p:nvGrpSpPr>
            <p:cNvPr id="803" name="Google Shape;803;p4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804" name="Google Shape;804;p4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4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4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0" name="Google Shape;810;p4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811" name="Google Shape;811;p4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4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4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4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4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7" name="Google Shape;817;p4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818" name="Google Shape;818;p4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4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4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4" name="Google Shape;824;p4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4"/>
          <p:cNvSpPr/>
          <p:nvPr/>
        </p:nvSpPr>
        <p:spPr>
          <a:xfrm>
            <a:off x="844125" y="1231650"/>
            <a:ext cx="2388300" cy="461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19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4"/>
          <p:cNvSpPr/>
          <p:nvPr/>
        </p:nvSpPr>
        <p:spPr>
          <a:xfrm>
            <a:off x="1039275" y="1231650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500" b="0" i="0" u="none" strike="noStrike" cap="none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Описание ЦА</a:t>
            </a:r>
            <a:endParaRPr sz="700" b="0" i="0" u="none" strike="noStrike" cap="none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827" name="Google Shape;827;p4"/>
          <p:cNvSpPr/>
          <p:nvPr/>
        </p:nvSpPr>
        <p:spPr>
          <a:xfrm>
            <a:off x="844125" y="3616850"/>
            <a:ext cx="107775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Длительное заживление-Рана не заживает 3–6 месяцев, требует ежедневной перевязки</a:t>
            </a:r>
            <a:endParaRPr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Инфицирование-Гной, нагноение, запах, необходимость антибиотиков</a:t>
            </a:r>
            <a:endParaRPr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Болевой синдром Постоянная боль при смене повязок, нарушение сна</a:t>
            </a:r>
            <a:endParaRPr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Расходы-Дорогие импортные препараты, частые визиты к врачу</a:t>
            </a:r>
            <a:endParaRPr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Шрамы-Некачественное заживление оставляет рубцы и контрактуры</a:t>
            </a:r>
            <a:endParaRPr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28" name="Google Shape;828;p4"/>
          <p:cNvSpPr/>
          <p:nvPr/>
        </p:nvSpPr>
        <p:spPr>
          <a:xfrm>
            <a:off x="920325" y="2977250"/>
            <a:ext cx="1998000" cy="461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19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4"/>
          <p:cNvSpPr/>
          <p:nvPr/>
        </p:nvSpPr>
        <p:spPr>
          <a:xfrm>
            <a:off x="920325" y="2977250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500" b="0" i="0" u="none" strike="noStrike" cap="none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Боли ЦА</a:t>
            </a:r>
            <a:endParaRPr sz="700" b="0" i="0" u="none" strike="noStrike" cap="none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830" name="Google Shape;830;p4"/>
          <p:cNvSpPr/>
          <p:nvPr/>
        </p:nvSpPr>
        <p:spPr>
          <a:xfrm>
            <a:off x="844125" y="5404950"/>
            <a:ext cx="107775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Аргосульфан (сульфатиазол серебра). Низкое проникновение, быстрое вымывание, резистентность</a:t>
            </a: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Левомеколь Сильный запах, окрашивание тканей, ограниченный спектр.</a:t>
            </a: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Импортные наносеребряные повязки (Silverlon, Acticoat)</a:t>
            </a: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Высокая стоимость ($50–200 за единицу), дефицит поставок</a:t>
            </a: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31" name="Google Shape;831;p4"/>
          <p:cNvSpPr/>
          <p:nvPr/>
        </p:nvSpPr>
        <p:spPr>
          <a:xfrm>
            <a:off x="920325" y="5030650"/>
            <a:ext cx="1998000" cy="461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19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4"/>
          <p:cNvSpPr/>
          <p:nvPr/>
        </p:nvSpPr>
        <p:spPr>
          <a:xfrm>
            <a:off x="920325" y="5030650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500" b="0" i="0" u="none" strike="noStrike" cap="none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Аналоги</a:t>
            </a:r>
            <a:endParaRPr sz="700" b="0" i="0" u="none" strike="noStrike" cap="none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"/>
          <p:cNvSpPr/>
          <p:nvPr/>
        </p:nvSpPr>
        <p:spPr>
          <a:xfrm>
            <a:off x="8063553" y="8250"/>
            <a:ext cx="4128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5"/>
          <p:cNvSpPr txBox="1"/>
          <p:nvPr/>
        </p:nvSpPr>
        <p:spPr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СВЕДЕНИЯ О ПРОЕКТЕ/ИНИЦИАТИВЕ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6" name="Google Shape;836;p5"/>
          <p:cNvSpPr/>
          <p:nvPr/>
        </p:nvSpPr>
        <p:spPr>
          <a:xfrm>
            <a:off x="428250" y="969175"/>
            <a:ext cx="16785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7" name="Google Shape;837;p5"/>
          <p:cNvSpPr txBox="1"/>
          <p:nvPr/>
        </p:nvSpPr>
        <p:spPr>
          <a:xfrm>
            <a:off x="527774" y="1027675"/>
            <a:ext cx="152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Краткое описание </a:t>
            </a:r>
            <a:endParaRPr sz="1400" b="0"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38" name="Google Shape;838;p5"/>
          <p:cNvSpPr/>
          <p:nvPr/>
        </p:nvSpPr>
        <p:spPr>
          <a:xfrm>
            <a:off x="428225" y="3429000"/>
            <a:ext cx="31146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Характеристика инициативы/проекта</a:t>
            </a:r>
            <a:endParaRPr sz="1400" b="0"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839" name="Google Shape;839;p5"/>
          <p:cNvGrpSpPr/>
          <p:nvPr/>
        </p:nvGrpSpPr>
        <p:grpSpPr>
          <a:xfrm rot="5400000">
            <a:off x="11000087" y="5729362"/>
            <a:ext cx="553723" cy="1197835"/>
            <a:chOff x="5936974" y="1934817"/>
            <a:chExt cx="796036" cy="1722017"/>
          </a:xfrm>
        </p:grpSpPr>
        <p:grpSp>
          <p:nvGrpSpPr>
            <p:cNvPr id="840" name="Google Shape;840;p5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841" name="Google Shape;841;p5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5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5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5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5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5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5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848" name="Google Shape;848;p5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5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5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5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5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5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5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855" name="Google Shape;855;p5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5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5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5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5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5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861" name="Google Shape;861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31725" y="678248"/>
            <a:ext cx="2926500" cy="2926500"/>
          </a:xfrm>
          <a:prstGeom prst="roundRect">
            <a:avLst>
              <a:gd name="adj" fmla="val 3227"/>
            </a:avLst>
          </a:prstGeom>
          <a:noFill/>
          <a:ln>
            <a:noFill/>
          </a:ln>
        </p:spPr>
      </p:pic>
      <p:sp>
        <p:nvSpPr>
          <p:cNvPr id="862" name="Google Shape;862;p5"/>
          <p:cNvSpPr txBox="1"/>
          <p:nvPr/>
        </p:nvSpPr>
        <p:spPr>
          <a:xfrm>
            <a:off x="490500" y="4110350"/>
            <a:ext cx="6999000" cy="2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Лекарственная форма: гель для наружного применения, 120 мл Уровень TRL: 4–5 (лабораторная валидация, готовность к доклиническим исследованиям на животных) Конкурентные технические параметры:</a:t>
            </a: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pH 5,8–6,3 (биосовместимость с кожей)</a:t>
            </a: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Вязкость 3000–10000 мПа·с (удобное нанесение, не стекает) </a:t>
            </a: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Размер наноагрегатов &lt; 100 нм (стабильная дисперсия)</a:t>
            </a: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Прозрачная/опалесцирующая структура (визуальный контроль раны)</a:t>
            </a: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63" name="Google Shape;863;p5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5"/>
          <p:cNvSpPr/>
          <p:nvPr/>
        </p:nvSpPr>
        <p:spPr>
          <a:xfrm>
            <a:off x="428250" y="1542325"/>
            <a:ext cx="71235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Медицинский восстанавливающий нанокомпозитный гель — гидрогелевая система на основе акрилатного полимера (Aristoflex TAC) с тремя типами наночастиц: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Наночастицы ZnO (20–50 нм) 1,0%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Антибактериальное, противовоспалительное, генерация ROS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Наночастицы Ag (10–20 нм) 0,05% Антимикробное (включая MRSA), синергия с ZnO Наноалмазы (4–10 нм) 0,2% Носитель активных веществ, механическая стимуляция регенерации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5" name="Google Shape;865;p5"/>
          <p:cNvSpPr/>
          <p:nvPr/>
        </p:nvSpPr>
        <p:spPr>
          <a:xfrm>
            <a:off x="8808663" y="3921875"/>
            <a:ext cx="27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* Здесь может быть фото предмета Вашего инициативы/проекта</a:t>
            </a:r>
            <a:endParaRPr sz="1200" b="0" i="0" u="none" strike="noStrike" cap="none">
              <a:solidFill>
                <a:schemeClr val="lt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>
          <a:xfrm>
            <a:off x="10636727" y="8250"/>
            <a:ext cx="155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965422" y="339688"/>
            <a:ext cx="6771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fontAlgn="base"/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ДАННЫЕ И РЕЗУЛЬТАТЫ</a:t>
            </a:r>
          </a:p>
        </p:txBody>
      </p:sp>
      <p:grpSp>
        <p:nvGrpSpPr>
          <p:cNvPr id="210" name="Google Shape;210;p17"/>
          <p:cNvGrpSpPr/>
          <p:nvPr/>
        </p:nvGrpSpPr>
        <p:grpSpPr>
          <a:xfrm rot="5400000">
            <a:off x="11137462" y="5817503"/>
            <a:ext cx="553723" cy="1197835"/>
            <a:chOff x="5936974" y="1934817"/>
            <a:chExt cx="796036" cy="1722017"/>
          </a:xfrm>
        </p:grpSpPr>
        <p:grpSp>
          <p:nvGrpSpPr>
            <p:cNvPr id="211" name="Google Shape;211;p17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12" name="Google Shape;212;p17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7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7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218;p17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19" name="Google Shape;219;p17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7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7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7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17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226" name="Google Shape;226;p17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7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7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7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7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2" name="Google Shape;232;p17"/>
          <p:cNvSpPr/>
          <p:nvPr/>
        </p:nvSpPr>
        <p:spPr>
          <a:xfrm>
            <a:off x="396252" y="1844148"/>
            <a:ext cx="676800" cy="67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397755" y="2763880"/>
            <a:ext cx="676800" cy="67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17"/>
          <p:cNvSpPr/>
          <p:nvPr/>
        </p:nvSpPr>
        <p:spPr>
          <a:xfrm>
            <a:off x="397755" y="3683591"/>
            <a:ext cx="676800" cy="67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17"/>
          <p:cNvSpPr/>
          <p:nvPr/>
        </p:nvSpPr>
        <p:spPr>
          <a:xfrm>
            <a:off x="396247" y="4603329"/>
            <a:ext cx="676800" cy="67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1202361" y="1389135"/>
            <a:ext cx="6922200" cy="209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и отлажена технология получения стабильного нанокомпозитного геля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Подтверждена совместимость всех компонентов (совместимость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Ag +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наноалмазы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акрилат)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Оптимизирована вязкостно-структурная характеристика геля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 пилотная образец для доклинических исследований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700" b="0" i="0" u="none" strike="noStrike" cap="none" dirty="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397750" y="913250"/>
            <a:ext cx="71235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* информацию можно указать только на 1 слайде</a:t>
            </a:r>
            <a:endParaRPr sz="17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/>
          <p:nvPr/>
        </p:nvSpPr>
        <p:spPr>
          <a:xfrm>
            <a:off x="10537202" y="8250"/>
            <a:ext cx="16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ЦЕЛИ И ЗАДАЧИ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428250" y="969175"/>
            <a:ext cx="8826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540300" y="1027675"/>
            <a:ext cx="658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Цель</a:t>
            </a:r>
            <a:r>
              <a:rPr lang="ru-RU" i="0" u="none" strike="noStrike" cap="none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396249" y="2362481"/>
            <a:ext cx="11100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Задачи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52" name="Google Shape;252;p18"/>
          <p:cNvGrpSpPr/>
          <p:nvPr/>
        </p:nvGrpSpPr>
        <p:grpSpPr>
          <a:xfrm rot="5400000">
            <a:off x="11087737" y="5743590"/>
            <a:ext cx="553723" cy="1197835"/>
            <a:chOff x="5936974" y="1934817"/>
            <a:chExt cx="796036" cy="1722017"/>
          </a:xfrm>
        </p:grpSpPr>
        <p:grpSp>
          <p:nvGrpSpPr>
            <p:cNvPr id="253" name="Google Shape;253;p18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54" name="Google Shape;254;p18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8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61" name="Google Shape;261;p18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8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268" name="Google Shape;268;p18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8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8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8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4" name="Google Shape;274;p18"/>
          <p:cNvSpPr txBox="1"/>
          <p:nvPr/>
        </p:nvSpPr>
        <p:spPr>
          <a:xfrm>
            <a:off x="244454" y="2792162"/>
            <a:ext cx="7123500" cy="383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700" b="0" i="0" u="none" strike="noStrike" cap="none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1. Провести доклинические исследования на животных (крысы/кролики) 2026–2027 Подтверждение ускорения заживления на 30%+.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700" b="0" i="0" u="none" strike="noStrike" cap="none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2. Получить регистрационное удостоверение Росздравнадзора 2027–2028 Класс риска 2а, регистрация как медицинское изделие 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700" b="0" i="0" u="none" strike="noStrike" cap="none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3. Масштабировать производство до промышленного уровня 2027–2028 Партии от 1000 единиц, GMP-соответствие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700" b="0" i="0" u="none" strike="noStrike" cap="none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4. Вывести продукт на рынок (B2B: клиники, косметологические центры) 2028 Первые коммерческие продажи.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700" b="0" i="0" u="none" strike="noStrike" cap="none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5.Получить патентную защиту формулы и технологии 2026–2027 2–3 патента РФ 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428250" y="1542325"/>
            <a:ext cx="71235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Вывести на рынок РФ отечественное нанокомпозитное медицинское изделие для ускоренного заживления ран к 2028 г</a:t>
            </a:r>
            <a:r>
              <a:rPr lang="ru-RU" sz="2400" b="0" i="0" dirty="0">
                <a:effectLst/>
                <a:latin typeface="-apple-system"/>
              </a:rPr>
              <a:t>.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/>
          <p:nvPr/>
        </p:nvSpPr>
        <p:spPr>
          <a:xfrm>
            <a:off x="8077772" y="8250"/>
            <a:ext cx="4114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ПОТРЕБИТЕЛИ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4" name="Google Shape;284;p19"/>
          <p:cNvSpPr/>
          <p:nvPr/>
        </p:nvSpPr>
        <p:spPr>
          <a:xfrm>
            <a:off x="428250" y="1121575"/>
            <a:ext cx="35127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19"/>
          <p:cNvSpPr txBox="1"/>
          <p:nvPr/>
        </p:nvSpPr>
        <p:spPr>
          <a:xfrm>
            <a:off x="540300" y="1180075"/>
            <a:ext cx="359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Потенциальные потребительские сегменты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86" name="Google Shape;286;p19"/>
          <p:cNvGrpSpPr/>
          <p:nvPr/>
        </p:nvGrpSpPr>
        <p:grpSpPr>
          <a:xfrm rot="5400000">
            <a:off x="10931362" y="5644090"/>
            <a:ext cx="553723" cy="1197835"/>
            <a:chOff x="5936974" y="1934817"/>
            <a:chExt cx="796036" cy="1722017"/>
          </a:xfrm>
        </p:grpSpPr>
        <p:grpSp>
          <p:nvGrpSpPr>
            <p:cNvPr id="287" name="Google Shape;287;p19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88" name="Google Shape;288;p19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9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9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19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95" name="Google Shape;295;p19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9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19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02" name="Google Shape;302;p19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9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9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9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9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8" name="Google Shape;308;p19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428250" y="1694725"/>
            <a:ext cx="4422300" cy="3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B2B: Госпитали и клиники   Хирургические, травматологические, </a:t>
            </a:r>
            <a:r>
              <a:rPr lang="ru-RU" sz="17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диабетологические</a:t>
            </a: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отделения ~40% рынка ухода за ранами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B2B: Косметологические центры </a:t>
            </a:r>
            <a:r>
              <a:rPr lang="ru-RU" sz="17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Послепроцедурный</a:t>
            </a: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уход (лазер, пилинг, пластика)    Растущий сегмент (+15% в год) |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B2B: Аптеки и дистрибьюторы Розничные и оптовые поставки                                    ~30% рынка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B2C: Пациенты (через рецепт) Хронические раны, домашний уход  ~20% рынка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10" name="Google Shape;3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1359" y="1542319"/>
            <a:ext cx="3265580" cy="124152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/>
          <p:nvPr/>
        </p:nvSpPr>
        <p:spPr>
          <a:xfrm>
            <a:off x="8748563" y="3429000"/>
            <a:ext cx="27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0" u="none" strike="noStrike" cap="none">
                <a:solidFill>
                  <a:schemeClr val="lt1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* </a:t>
            </a:r>
            <a:r>
              <a:rPr lang="ru-RU" sz="1200">
                <a:solidFill>
                  <a:schemeClr val="lt1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Здесь можно использовать логотипы компаний (возможных потребителей)</a:t>
            </a:r>
            <a:endParaRPr sz="1200" i="0" u="none" strike="noStrike" cap="none">
              <a:solidFill>
                <a:schemeClr val="lt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/>
          <p:nvPr/>
        </p:nvSpPr>
        <p:spPr>
          <a:xfrm>
            <a:off x="0" y="0"/>
            <a:ext cx="4089000" cy="623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56175" y="113925"/>
            <a:ext cx="2465400" cy="1725900"/>
          </a:xfrm>
          <a:prstGeom prst="roundRect">
            <a:avLst>
              <a:gd name="adj" fmla="val 8694"/>
            </a:avLst>
          </a:prstGeom>
          <a:noFill/>
          <a:ln>
            <a:noFill/>
          </a:ln>
        </p:spPr>
      </p:pic>
      <p:grpSp>
        <p:nvGrpSpPr>
          <p:cNvPr id="319" name="Google Shape;319;p20"/>
          <p:cNvGrpSpPr/>
          <p:nvPr/>
        </p:nvGrpSpPr>
        <p:grpSpPr>
          <a:xfrm rot="5400000">
            <a:off x="11112573" y="150152"/>
            <a:ext cx="553723" cy="1197835"/>
            <a:chOff x="5936974" y="1934817"/>
            <a:chExt cx="796036" cy="1722017"/>
          </a:xfrm>
        </p:grpSpPr>
        <p:grpSp>
          <p:nvGrpSpPr>
            <p:cNvPr id="320" name="Google Shape;320;p20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21" name="Google Shape;321;p20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20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28" name="Google Shape;328;p20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0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p20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35" name="Google Shape;335;p20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0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0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1" name="Google Shape;341;p20"/>
          <p:cNvSpPr txBox="1"/>
          <p:nvPr/>
        </p:nvSpPr>
        <p:spPr>
          <a:xfrm>
            <a:off x="5138071" y="664700"/>
            <a:ext cx="507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КОНКУРЕНТНЫЕ ПРЕИМУЩЕСТВА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42" name="Google Shape;342;p20"/>
          <p:cNvSpPr/>
          <p:nvPr/>
        </p:nvSpPr>
        <p:spPr>
          <a:xfrm>
            <a:off x="5181863" y="1649850"/>
            <a:ext cx="6435600" cy="3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ru-RU" b="0" i="0" u="none" strike="noStrike" cap="none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Тройная нанокомпозитная система** | </a:t>
            </a:r>
            <a:r>
              <a:rPr lang="ru-RU" b="0" i="0" u="none" strike="noStrike" cap="none" dirty="0" err="1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ZnO</a:t>
            </a:r>
            <a:r>
              <a:rPr lang="ru-RU" b="0" i="0" u="none" strike="noStrike" cap="none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 + Ag + </a:t>
            </a:r>
            <a:r>
              <a:rPr lang="ru-RU" b="0" i="0" u="none" strike="noStrike" cap="none" dirty="0" err="1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наноалмазы</a:t>
            </a:r>
            <a:r>
              <a:rPr lang="ru-RU" b="0" i="0" u="none" strike="noStrike" cap="none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                                      | Только однокомпонентные (Ag или </a:t>
            </a:r>
            <a:r>
              <a:rPr lang="ru-RU" b="0" i="0" u="none" strike="noStrike" cap="none" dirty="0" err="1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ZnO</a:t>
            </a:r>
            <a:r>
              <a:rPr lang="ru-RU" b="0" i="0" u="none" strike="noStrike" cap="none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)     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</a:pPr>
            <a:r>
              <a:rPr lang="ru-RU" b="0" i="0" u="none" strike="noStrike" cap="none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Синергетический эффект     Усиление антибактериальной активности в 2–3 раза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</a:pPr>
            <a:r>
              <a:rPr lang="ru-RU" b="0" i="0" u="none" strike="noStrike" cap="none" dirty="0" err="1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Наноалмазы</a:t>
            </a:r>
            <a:r>
              <a:rPr lang="ru-RU" b="0" i="0" u="none" strike="noStrike" cap="none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 как носители          Усиленная доставка активных веществ                       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</a:pPr>
            <a:r>
              <a:rPr lang="ru-RU" b="0" i="0" u="none" strike="noStrike" cap="none" dirty="0" err="1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Акрилатная</a:t>
            </a:r>
            <a:r>
              <a:rPr lang="ru-RU" b="0" i="0" u="none" strike="noStrike" cap="none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 матрица , визуальный контроль, стабильная дисперсия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</a:pPr>
            <a:r>
              <a:rPr lang="ru-RU" b="0" i="0" u="none" strike="noStrike" cap="none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Стоимость Прогноз: 30–50% ниже импорта </a:t>
            </a:r>
            <a:r>
              <a:rPr lang="ru-RU" b="0" i="0" u="none" strike="noStrike" cap="none" dirty="0" err="1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Silverlon</a:t>
            </a:r>
            <a:r>
              <a:rPr lang="ru-RU" b="0" i="0" u="none" strike="noStrike" cap="none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, </a:t>
            </a:r>
            <a:r>
              <a:rPr lang="ru-RU" b="0" i="0" u="none" strike="noStrike" cap="none" dirty="0" err="1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Acticoat</a:t>
            </a:r>
            <a:r>
              <a:rPr lang="ru-RU" b="0" i="0" u="none" strike="noStrike" cap="none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 — $50–200            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</a:pPr>
            <a:r>
              <a:rPr lang="ru-RU" b="0" i="0" u="none" strike="noStrike" cap="none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Отечественное производство Полная локализация, независимость от импорта. Зависимость от поставок 3M, Smith &amp; </a:t>
            </a:r>
            <a:r>
              <a:rPr lang="ru-RU" b="0" i="0" u="none" strike="noStrike" cap="none" dirty="0" err="1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Nephew</a:t>
            </a:r>
            <a:r>
              <a:rPr lang="ru-RU" b="0" i="0" u="none" strike="noStrike" cap="none" dirty="0">
                <a:solidFill>
                  <a:srgbClr val="7F7F7F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</a:pPr>
            <a:endParaRPr b="0" i="0" u="none" strike="noStrike" cap="none" dirty="0">
              <a:solidFill>
                <a:srgbClr val="7F7F7F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343" name="Google Shape;343;p20"/>
          <p:cNvGrpSpPr/>
          <p:nvPr/>
        </p:nvGrpSpPr>
        <p:grpSpPr>
          <a:xfrm>
            <a:off x="4376078" y="4454096"/>
            <a:ext cx="553723" cy="1197835"/>
            <a:chOff x="5936974" y="1934817"/>
            <a:chExt cx="796036" cy="1722017"/>
          </a:xfrm>
        </p:grpSpPr>
        <p:grpSp>
          <p:nvGrpSpPr>
            <p:cNvPr id="344" name="Google Shape;344;p20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45" name="Google Shape;345;p20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20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20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0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0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" name="Google Shape;351;p20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52" name="Google Shape;352;p20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0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0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0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0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20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59" name="Google Shape;359;p20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0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0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0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0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0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5" name="Google Shape;365;p20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0"/>
          <p:cNvSpPr txBox="1"/>
          <p:nvPr/>
        </p:nvSpPr>
        <p:spPr>
          <a:xfrm>
            <a:off x="842698" y="2039725"/>
            <a:ext cx="2659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КОНКУРЕНТЫ</a:t>
            </a:r>
            <a:endParaRPr sz="1600" b="0" i="0" u="none" strike="noStrike" cap="none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300300" y="2732525"/>
            <a:ext cx="342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Кратко указываются основные конкуренты (не менее 5).</a:t>
            </a:r>
            <a:b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b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endParaRPr sz="17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68" name="Google Shape;368;p20"/>
          <p:cNvSpPr/>
          <p:nvPr/>
        </p:nvSpPr>
        <p:spPr>
          <a:xfrm>
            <a:off x="5328925" y="1747600"/>
            <a:ext cx="63174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b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69" name="Google Shape;369;p20"/>
          <p:cNvSpPr/>
          <p:nvPr/>
        </p:nvSpPr>
        <p:spPr>
          <a:xfrm>
            <a:off x="4089000" y="2520065"/>
            <a:ext cx="63174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b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гГМУ цвета">
      <a:dk1>
        <a:srgbClr val="000000"/>
      </a:dk1>
      <a:lt1>
        <a:sysClr val="window" lastClr="FFFFFF"/>
      </a:lt1>
      <a:dk2>
        <a:srgbClr val="278E80"/>
      </a:dk2>
      <a:lt2>
        <a:srgbClr val="E7E6E6"/>
      </a:lt2>
      <a:accent1>
        <a:srgbClr val="195B52"/>
      </a:accent1>
      <a:accent2>
        <a:srgbClr val="FFC000"/>
      </a:accent2>
      <a:accent3>
        <a:srgbClr val="A5A5A5"/>
      </a:accent3>
      <a:accent4>
        <a:srgbClr val="E5C78D"/>
      </a:accent4>
      <a:accent5>
        <a:srgbClr val="F8F3E7"/>
      </a:accent5>
      <a:accent6>
        <a:srgbClr val="32B8A5"/>
      </a:accent6>
      <a:hlink>
        <a:srgbClr val="DFA956"/>
      </a:hlink>
      <a:folHlink>
        <a:srgbClr val="C03B28"/>
      </a:folHlink>
    </a:clrScheme>
    <a:fontScheme name="Шрифты для презентаций">
      <a:majorFont>
        <a:latin typeface="Austin Cyr Extrabold"/>
        <a:ea typeface=""/>
        <a:cs typeface=""/>
      </a:majorFont>
      <a:minorFont>
        <a:latin typeface="Alegreya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лгГМУ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8877"/>
      </a:accent1>
      <a:accent2>
        <a:srgbClr val="056256"/>
      </a:accent2>
      <a:accent3>
        <a:srgbClr val="E5C78C"/>
      </a:accent3>
      <a:accent4>
        <a:srgbClr val="FFF6E9"/>
      </a:accent4>
      <a:accent5>
        <a:srgbClr val="CC0000"/>
      </a:accent5>
      <a:accent6>
        <a:srgbClr val="F4CCCC"/>
      </a:accent6>
      <a:hlink>
        <a:srgbClr val="07887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1025</Words>
  <Application>Microsoft Office PowerPoint</Application>
  <PresentationFormat>Широкоэкранный</PresentationFormat>
  <Paragraphs>150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Alegreya Sans</vt:lpstr>
      <vt:lpstr>Alegreya Sans Light</vt:lpstr>
      <vt:lpstr>Alegreya Sans Medium</vt:lpstr>
      <vt:lpstr>-apple-system</vt:lpstr>
      <vt:lpstr>Arial</vt:lpstr>
      <vt:lpstr>Austin Cyr Bold</vt:lpstr>
      <vt:lpstr>Austin Cyr Medium</vt:lpstr>
      <vt:lpstr>Austin Cyr Roman</vt:lpstr>
      <vt:lpstr>Calibri</vt:lpstr>
      <vt:lpstr>Open Sans</vt:lpstr>
      <vt:lpstr>Playfair Display</vt:lpstr>
      <vt:lpstr>Playfair Display SemiBold</vt:lpstr>
      <vt:lpstr>Times New Roman</vt:lpstr>
      <vt:lpstr>Тема Office</vt:lpstr>
      <vt:lpstr>ВолгГМУ</vt:lpstr>
      <vt:lpstr>«Нанокомпозитный медицинский гель для ускоренного заживления ран»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«Нанокомпозитный медицинский гель для ускоренного заживления ран»</dc:title>
  <cp:lastModifiedBy>User_Asus</cp:lastModifiedBy>
  <cp:revision>4</cp:revision>
  <dcterms:modified xsi:type="dcterms:W3CDTF">2026-06-25T09:11:25Z</dcterms:modified>
</cp:coreProperties>
</file>